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5" r:id="rId28"/>
  </p:sldIdLst>
  <p:sldSz cx="9144000" cy="6858000" type="screen4x3"/>
  <p:notesSz cx="6858000" cy="9144000"/>
  <p:custDataLst>
    <p:tags r:id="rId3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078" autoAdjust="0"/>
  </p:normalViewPr>
  <p:slideViewPr>
    <p:cSldViewPr>
      <p:cViewPr varScale="1">
        <p:scale>
          <a:sx n="49" d="100"/>
          <a:sy n="49" d="100"/>
        </p:scale>
        <p:origin x="178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1B35E-F9A9-4F4B-882B-2AFF4C2A0596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7A672-C470-4676-B187-F689D954A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622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7A672-C470-4676-B187-F689D954A5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59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970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939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484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305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1265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145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347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74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F552-D6C3-4051-A8FE-F6418C2D6C0E}" type="datetime1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17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D70CC-71B0-4A92-B38E-EAB59DBFF650}" type="datetime1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273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BA987-C47C-4F38-8AFA-34AE36472110}" type="datetime1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72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43BEA-1C46-4CDF-BDC5-A62EC27D520C}" type="datetime1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678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32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9357E-EB04-4E8A-9024-EEEAE303DB90}" type="datetime1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884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A228-A1A7-4C9A-B496-78DC4F78CBC7}" type="datetime1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9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C4403-7BC8-4D9B-82BB-2EBCB0884862}" type="datetime1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01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0B9C7-644C-4A40-A95E-63F9B0C35FC4}" type="datetime1">
              <a:rPr lang="en-US" smtClean="0"/>
              <a:t>11/17/2014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64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54A8-F167-43BB-8F4D-607E9E321D48}" type="datetime1">
              <a:rPr lang="en-US" smtClean="0"/>
              <a:t>11/17/2014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613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6D80E-F326-4305-A9CA-B50CABACDB36}" type="datetime1">
              <a:rPr lang="en-US" smtClean="0"/>
              <a:t>11/17/2014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38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9A682-46F0-4869-8FC3-30D7A72F2068}" type="datetime1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186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BBEE4-CB74-41CF-A421-2D1019FD0F64}" type="datetime1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21BAC-3CAF-46BB-86EE-DF587652A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288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0" r:id="rId2"/>
    <p:sldLayoutId id="2147483649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01ZbNpkGbho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EsAO0QjCZbA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Patterns of Interaction 2: Publish-Subscribe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</a:t>
            </a:r>
          </a:p>
          <a:p>
            <a:r>
              <a:rPr lang="en-US" dirty="0" smtClean="0"/>
              <a:t>"</a:t>
            </a:r>
            <a:r>
              <a:rPr lang="en-US" dirty="0" err="1" smtClean="0"/>
              <a:t>Bootcamp</a:t>
            </a:r>
            <a:r>
              <a:rPr lang="en-US" dirty="0" smtClean="0"/>
              <a:t>"</a:t>
            </a:r>
          </a:p>
          <a:p>
            <a:r>
              <a:rPr lang="en-US" dirty="0" smtClean="0"/>
              <a:t>Lesson 11.6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8" name="Picture 7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4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88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pub-sub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we wanted to deal with multiple messages?</a:t>
            </a:r>
          </a:p>
          <a:p>
            <a:pPr lvl="1"/>
            <a:r>
              <a:rPr lang="en-US" dirty="0" smtClean="0"/>
              <a:t>Say we wanted to move both left-edge and right-edge.</a:t>
            </a:r>
          </a:p>
          <a:p>
            <a:r>
              <a:rPr lang="en-US" dirty="0" smtClean="0"/>
              <a:t>Here are several possible designs: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2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#1: Separate subscription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Each kind of message would have its own subscription list and its own method name</a:t>
            </a:r>
          </a:p>
          <a:p>
            <a:r>
              <a:rPr lang="en-US" dirty="0" smtClean="0"/>
              <a:t>e.g., </a:t>
            </a:r>
            <a:r>
              <a:rPr lang="en-US" b="1" dirty="0" smtClean="0"/>
              <a:t>change-left-edge</a:t>
            </a:r>
            <a:r>
              <a:rPr lang="en-US" dirty="0" smtClean="0"/>
              <a:t>, </a:t>
            </a:r>
            <a:r>
              <a:rPr lang="en-US" b="1" dirty="0" smtClean="0"/>
              <a:t>change-right-edge</a:t>
            </a:r>
          </a:p>
          <a:p>
            <a:r>
              <a:rPr lang="en-US" dirty="0" smtClean="0"/>
              <a:t>Each class signs up for just the messages it wants to see.</a:t>
            </a:r>
          </a:p>
          <a:p>
            <a:r>
              <a:rPr lang="en-US" dirty="0" smtClean="0"/>
              <a:t>Will need separate interfaces for each kind of message, e.g., </a:t>
            </a:r>
            <a:r>
              <a:rPr lang="en-US" b="1" dirty="0" smtClean="0"/>
              <a:t>left-edge-publisher</a:t>
            </a:r>
            <a:r>
              <a:rPr lang="en-US" dirty="0" smtClean="0"/>
              <a:t>&lt;%&gt;, </a:t>
            </a:r>
            <a:r>
              <a:rPr lang="en-US" b="1" dirty="0" smtClean="0"/>
              <a:t>left-edge-subscriber</a:t>
            </a:r>
            <a:r>
              <a:rPr lang="en-US" dirty="0" smtClean="0"/>
              <a:t>&lt;%&gt;</a:t>
            </a:r>
          </a:p>
          <a:p>
            <a:r>
              <a:rPr lang="en-US" dirty="0" smtClean="0"/>
              <a:t>Good choice if different groups of methods want to see different sets of messages.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77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#2: Single subscription list, multiple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Better if most classes want to see most of the same messages.</a:t>
            </a:r>
          </a:p>
          <a:p>
            <a:r>
              <a:rPr lang="en-US" dirty="0" smtClean="0"/>
              <a:t>Have a different method name for each kind  of message, 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b="1" dirty="0" smtClean="0"/>
              <a:t>change-left-edge</a:t>
            </a:r>
            <a:r>
              <a:rPr lang="en-US" dirty="0" smtClean="0"/>
              <a:t>, </a:t>
            </a:r>
            <a:r>
              <a:rPr lang="en-US" b="1" dirty="0" smtClean="0"/>
              <a:t>change-right-edge </a:t>
            </a:r>
            <a:r>
              <a:rPr lang="en-US" dirty="0" smtClean="0"/>
              <a:t>(same as design #1)</a:t>
            </a:r>
          </a:p>
          <a:p>
            <a:r>
              <a:rPr lang="en-US" dirty="0" smtClean="0"/>
              <a:t>All subscribers now see all the messages, so they need to supply methods for all the messages.</a:t>
            </a:r>
          </a:p>
          <a:p>
            <a:r>
              <a:rPr lang="en-US" dirty="0" smtClean="0"/>
              <a:t>The method can simply ignore the messages it’s not interested in.</a:t>
            </a:r>
          </a:p>
          <a:p>
            <a:r>
              <a:rPr lang="en-US" dirty="0" smtClean="0"/>
              <a:t>Single interface </a:t>
            </a:r>
            <a:r>
              <a:rPr lang="en-US" b="1" dirty="0" smtClean="0"/>
              <a:t>subscriber</a:t>
            </a:r>
            <a:r>
              <a:rPr lang="en-US" dirty="0" smtClean="0"/>
              <a:t>&lt;%&gt;.</a:t>
            </a:r>
          </a:p>
          <a:p>
            <a:r>
              <a:rPr lang="en-US" dirty="0" smtClean="0"/>
              <a:t>This is just what we did in </a:t>
            </a:r>
            <a:r>
              <a:rPr lang="en-US" b="1" dirty="0" smtClean="0"/>
              <a:t>World</a:t>
            </a:r>
            <a:r>
              <a:rPr lang="en-US" dirty="0" smtClean="0"/>
              <a:t>%, with </a:t>
            </a:r>
            <a:r>
              <a:rPr lang="en-US" b="1" dirty="0" smtClean="0"/>
              <a:t>on-tick</a:t>
            </a:r>
            <a:r>
              <a:rPr lang="en-US" dirty="0" smtClean="0"/>
              <a:t>, </a:t>
            </a:r>
            <a:r>
              <a:rPr lang="en-US" b="1" dirty="0" smtClean="0"/>
              <a:t>on-mouse</a:t>
            </a:r>
            <a:r>
              <a:rPr lang="en-US" dirty="0" smtClean="0"/>
              <a:t>, 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69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#3: Single subscription list, single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#2, but use the message body to represent which message it is.</a:t>
            </a:r>
          </a:p>
          <a:p>
            <a:r>
              <a:rPr lang="en-US" dirty="0" smtClean="0"/>
              <a:t>Can do this in different ways, too: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91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 messages in arguments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</a:pPr>
            <a:r>
              <a:rPr lang="en-US" dirty="0"/>
              <a:t>;; A Direction is one of:</a:t>
            </a:r>
          </a:p>
          <a:p>
            <a:pPr>
              <a:spcBef>
                <a:spcPts val="0"/>
              </a:spcBef>
            </a:pPr>
            <a:r>
              <a:rPr lang="en-US" dirty="0"/>
              <a:t>;; -- "left"</a:t>
            </a:r>
          </a:p>
          <a:p>
            <a:pPr>
              <a:spcBef>
                <a:spcPts val="0"/>
              </a:spcBef>
            </a:pPr>
            <a:r>
              <a:rPr lang="en-US" dirty="0"/>
              <a:t>;; -- "right"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;; Code in receiver: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;; </a:t>
            </a:r>
            <a:r>
              <a:rPr lang="en-US" dirty="0"/>
              <a:t>change-edge : Direction </a:t>
            </a:r>
            <a:r>
              <a:rPr lang="en-US" dirty="0" err="1"/>
              <a:t>NonNegInteger</a:t>
            </a:r>
            <a:r>
              <a:rPr lang="en-US" dirty="0"/>
              <a:t> -&gt; Void</a:t>
            </a:r>
          </a:p>
          <a:p>
            <a:pPr>
              <a:spcBef>
                <a:spcPts val="0"/>
              </a:spcBef>
            </a:pPr>
            <a:r>
              <a:rPr lang="en-US" dirty="0"/>
              <a:t>;; EFFECT: sets the edge in the given direction to 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;;  the </a:t>
            </a:r>
            <a:r>
              <a:rPr lang="en-US" dirty="0"/>
              <a:t>given value</a:t>
            </a:r>
          </a:p>
          <a:p>
            <a:pPr>
              <a:spcBef>
                <a:spcPts val="0"/>
              </a:spcBef>
            </a:pPr>
            <a:r>
              <a:rPr lang="en-US" dirty="0"/>
              <a:t>;; STRATEGY: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Decomp</a:t>
            </a:r>
            <a:r>
              <a:rPr lang="en-US" dirty="0"/>
              <a:t> on Direction</a:t>
            </a:r>
          </a:p>
          <a:p>
            <a:pPr>
              <a:spcBef>
                <a:spcPts val="0"/>
              </a:spcBef>
            </a:pPr>
            <a:r>
              <a:rPr lang="en-US" dirty="0"/>
              <a:t>(define/public (change-edge </a:t>
            </a:r>
            <a:r>
              <a:rPr lang="en-US" dirty="0" err="1"/>
              <a:t>dir</a:t>
            </a:r>
            <a:r>
              <a:rPr lang="en-US" dirty="0"/>
              <a:t> </a:t>
            </a:r>
            <a:r>
              <a:rPr lang="en-US" dirty="0" err="1"/>
              <a:t>val</a:t>
            </a:r>
            <a:r>
              <a:rPr lang="en-US" dirty="0"/>
              <a:t>)</a:t>
            </a:r>
          </a:p>
          <a:p>
            <a:pPr>
              <a:spcBef>
                <a:spcPts val="0"/>
              </a:spcBef>
            </a:pPr>
            <a:r>
              <a:rPr lang="en-US" dirty="0"/>
              <a:t>  (</a:t>
            </a:r>
            <a:r>
              <a:rPr lang="en-US" dirty="0" err="1"/>
              <a:t>cond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   [(string=? </a:t>
            </a:r>
            <a:r>
              <a:rPr lang="en-US" dirty="0" err="1"/>
              <a:t>dir</a:t>
            </a:r>
            <a:r>
              <a:rPr lang="en-US" dirty="0"/>
              <a:t> "left") (set! left-edge </a:t>
            </a:r>
            <a:r>
              <a:rPr lang="en-US" dirty="0" err="1"/>
              <a:t>val</a:t>
            </a:r>
            <a:r>
              <a:rPr lang="en-US" dirty="0"/>
              <a:t>)]</a:t>
            </a:r>
          </a:p>
          <a:p>
            <a:pPr>
              <a:spcBef>
                <a:spcPts val="0"/>
              </a:spcBef>
            </a:pPr>
            <a:r>
              <a:rPr lang="en-US" dirty="0"/>
              <a:t>   [(string=? </a:t>
            </a:r>
            <a:r>
              <a:rPr lang="en-US" dirty="0" err="1"/>
              <a:t>dir</a:t>
            </a:r>
            <a:r>
              <a:rPr lang="en-US" dirty="0"/>
              <a:t> "right") (set! right-edge </a:t>
            </a:r>
            <a:r>
              <a:rPr lang="en-US" dirty="0" err="1"/>
              <a:t>val</a:t>
            </a:r>
            <a:r>
              <a:rPr lang="en-US" dirty="0"/>
              <a:t>)]))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6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Introduce data type of messages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(define-</a:t>
            </a:r>
            <a:r>
              <a:rPr lang="en-US" dirty="0" err="1"/>
              <a:t>struct</a:t>
            </a:r>
            <a:r>
              <a:rPr lang="en-US" dirty="0"/>
              <a:t> change-left-message (</a:t>
            </a:r>
            <a:r>
              <a:rPr lang="en-US" dirty="0" err="1"/>
              <a:t>val</a:t>
            </a:r>
            <a:r>
              <a:rPr lang="en-US" dirty="0"/>
              <a:t>))</a:t>
            </a:r>
          </a:p>
          <a:p>
            <a:r>
              <a:rPr lang="en-US" dirty="0"/>
              <a:t>(define-</a:t>
            </a:r>
            <a:r>
              <a:rPr lang="en-US" dirty="0" err="1"/>
              <a:t>struct</a:t>
            </a:r>
            <a:r>
              <a:rPr lang="en-US" dirty="0"/>
              <a:t> change-right-message (</a:t>
            </a:r>
            <a:r>
              <a:rPr lang="en-US" dirty="0" err="1"/>
              <a:t>val</a:t>
            </a:r>
            <a:r>
              <a:rPr lang="en-US" dirty="0"/>
              <a:t>))</a:t>
            </a:r>
          </a:p>
          <a:p>
            <a:r>
              <a:rPr lang="en-US" dirty="0"/>
              <a:t>;; A </a:t>
            </a:r>
            <a:r>
              <a:rPr lang="en-US" dirty="0" err="1"/>
              <a:t>ChangeEdgeMessage</a:t>
            </a:r>
            <a:r>
              <a:rPr lang="en-US" dirty="0"/>
              <a:t> is one of</a:t>
            </a:r>
          </a:p>
          <a:p>
            <a:r>
              <a:rPr lang="en-US" dirty="0"/>
              <a:t>;; -- (make-change-left-message  </a:t>
            </a:r>
            <a:r>
              <a:rPr lang="en-US" dirty="0" err="1"/>
              <a:t>NonNegInteger</a:t>
            </a:r>
            <a:r>
              <a:rPr lang="en-US" dirty="0"/>
              <a:t>)</a:t>
            </a:r>
          </a:p>
          <a:p>
            <a:r>
              <a:rPr lang="en-US" dirty="0"/>
              <a:t>;; -- (make-change-right-message </a:t>
            </a:r>
            <a:r>
              <a:rPr lang="en-US" dirty="0" err="1"/>
              <a:t>NonNegInteger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;; change-edge : </a:t>
            </a:r>
            <a:r>
              <a:rPr lang="en-US" dirty="0" err="1"/>
              <a:t>ChangeEdgeMessage</a:t>
            </a:r>
            <a:r>
              <a:rPr lang="en-US" dirty="0"/>
              <a:t> -&gt; Void</a:t>
            </a:r>
          </a:p>
          <a:p>
            <a:r>
              <a:rPr lang="en-US" dirty="0"/>
              <a:t>;; EFFECT: sets the edge in the given direction to the given value</a:t>
            </a:r>
          </a:p>
          <a:p>
            <a:r>
              <a:rPr lang="en-US" dirty="0"/>
              <a:t>;; STRATEGY: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Decomp</a:t>
            </a:r>
            <a:r>
              <a:rPr lang="en-US" dirty="0"/>
              <a:t> on Direction</a:t>
            </a:r>
          </a:p>
          <a:p>
            <a:r>
              <a:rPr lang="en-US" dirty="0"/>
              <a:t>(define/public (change-edge </a:t>
            </a:r>
            <a:r>
              <a:rPr lang="en-US" dirty="0" err="1"/>
              <a:t>msg</a:t>
            </a:r>
            <a:r>
              <a:rPr lang="en-US" dirty="0"/>
              <a:t>)</a:t>
            </a:r>
          </a:p>
          <a:p>
            <a:r>
              <a:rPr lang="en-US" dirty="0"/>
              <a:t>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[(change-left-message? </a:t>
            </a:r>
            <a:r>
              <a:rPr lang="en-US" dirty="0" err="1"/>
              <a:t>msg</a:t>
            </a:r>
            <a:r>
              <a:rPr lang="en-US" dirty="0"/>
              <a:t>) </a:t>
            </a:r>
          </a:p>
          <a:p>
            <a:r>
              <a:rPr lang="en-US" dirty="0"/>
              <a:t>    (set! left-edge (change-left-message-</a:t>
            </a:r>
            <a:r>
              <a:rPr lang="en-US" dirty="0" err="1"/>
              <a:t>val</a:t>
            </a:r>
            <a:r>
              <a:rPr lang="en-US" dirty="0"/>
              <a:t> </a:t>
            </a:r>
            <a:r>
              <a:rPr lang="en-US" dirty="0" err="1"/>
              <a:t>msg</a:t>
            </a:r>
            <a:r>
              <a:rPr lang="en-US" dirty="0"/>
              <a:t>))]</a:t>
            </a:r>
          </a:p>
          <a:p>
            <a:r>
              <a:rPr lang="en-US" dirty="0"/>
              <a:t>   [(change-right-message? </a:t>
            </a:r>
            <a:r>
              <a:rPr lang="en-US" dirty="0" err="1"/>
              <a:t>msg</a:t>
            </a:r>
            <a:r>
              <a:rPr lang="en-US" dirty="0"/>
              <a:t>) </a:t>
            </a:r>
          </a:p>
          <a:p>
            <a:r>
              <a:rPr lang="en-US" dirty="0"/>
              <a:t>    (set! right-edge (change-right-message-</a:t>
            </a:r>
            <a:r>
              <a:rPr lang="en-US" dirty="0" err="1"/>
              <a:t>val</a:t>
            </a:r>
            <a:r>
              <a:rPr lang="en-US" dirty="0"/>
              <a:t> </a:t>
            </a:r>
            <a:r>
              <a:rPr lang="en-US" dirty="0" err="1"/>
              <a:t>msg</a:t>
            </a:r>
            <a:r>
              <a:rPr lang="en-US" dirty="0"/>
              <a:t>))]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29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agreement between publisher and </a:t>
            </a:r>
            <a:r>
              <a:rPr lang="en-US" dirty="0" err="1" smtClean="0"/>
              <a:t>subcriber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publisher and subscriber must agree on a </a:t>
            </a:r>
            <a:r>
              <a:rPr lang="en-US" i="1" dirty="0" smtClean="0"/>
              <a:t>protocol</a:t>
            </a:r>
            <a:r>
              <a:rPr lang="en-US" dirty="0" smtClean="0"/>
              <a:t> for exchanging messages.</a:t>
            </a:r>
          </a:p>
          <a:p>
            <a:r>
              <a:rPr lang="en-US" dirty="0" smtClean="0"/>
              <a:t>The protocol consists of:</a:t>
            </a:r>
          </a:p>
          <a:p>
            <a:pPr lvl="1"/>
            <a:r>
              <a:rPr lang="en-US" dirty="0" smtClean="0"/>
              <a:t>A method for an object to subscribe to the messages</a:t>
            </a:r>
          </a:p>
          <a:p>
            <a:pPr lvl="1"/>
            <a:r>
              <a:rPr lang="en-US" dirty="0" smtClean="0"/>
              <a:t>A set of subscriber-side methods that the publisher can call to deliver the messages</a:t>
            </a:r>
          </a:p>
          <a:p>
            <a:pPr lvl="1"/>
            <a:r>
              <a:rPr lang="en-US" dirty="0" smtClean="0"/>
              <a:t>An agreement on what messages mean and how they are represented.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16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24400" y="5664498"/>
            <a:ext cx="2895600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dirty="0"/>
              <a:t>Information and its Representation as Data (again!!)</a:t>
            </a:r>
          </a:p>
        </p:txBody>
      </p:sp>
    </p:spTree>
    <p:extLst>
      <p:ext uri="{BB962C8B-B14F-4D97-AF65-F5344CB8AC3E}">
        <p14:creationId xmlns:p14="http://schemas.microsoft.com/office/powerpoint/2010/main" val="407647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Shortcoming of publish-subscribe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of these designs use at least one of the subscriber’s method names.</a:t>
            </a:r>
          </a:p>
          <a:p>
            <a:r>
              <a:rPr lang="en-US" dirty="0" smtClean="0"/>
              <a:t>What </a:t>
            </a:r>
            <a:r>
              <a:rPr lang="en-US" dirty="0"/>
              <a:t>if some other object wanted to subscribe to notifications from the box, but for some reason it still needed to use the name </a:t>
            </a:r>
            <a:r>
              <a:rPr lang="en-US" b="1" dirty="0"/>
              <a:t>edge-changed</a:t>
            </a:r>
            <a:r>
              <a:rPr lang="en-US" dirty="0"/>
              <a:t> for something else?</a:t>
            </a:r>
          </a:p>
          <a:p>
            <a:r>
              <a:rPr lang="en-US" dirty="0"/>
              <a:t>Our current design ties up a method name (in this case </a:t>
            </a:r>
            <a:r>
              <a:rPr lang="en-US" b="1" dirty="0"/>
              <a:t>edge-changed</a:t>
            </a:r>
            <a:r>
              <a:rPr lang="en-US" dirty="0"/>
              <a:t>).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57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cs typeface="Consolas" pitchFamily="49" charset="0"/>
              </a:rPr>
              <a:t>Doing pub-sub without relying on a common method name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Better solution: instead of registering an object, register a </a:t>
            </a:r>
            <a:r>
              <a:rPr lang="en-US" i="1" dirty="0" smtClean="0"/>
              <a:t>function</a:t>
            </a:r>
            <a:r>
              <a:rPr lang="en-US" dirty="0" smtClean="0"/>
              <a:t> to be called.</a:t>
            </a:r>
          </a:p>
          <a:p>
            <a:pPr lvl="1"/>
            <a:r>
              <a:rPr lang="en-US" b="1" dirty="0" smtClean="0">
                <a:latin typeface="Consolas" pitchFamily="49" charset="0"/>
                <a:cs typeface="Consolas" pitchFamily="49" charset="0"/>
              </a:rPr>
              <a:t>f : X -&gt; Void  </a:t>
            </a:r>
            <a:r>
              <a:rPr lang="en-US" dirty="0" smtClean="0">
                <a:cs typeface="Consolas" pitchFamily="49" charset="0"/>
              </a:rPr>
              <a:t>where X is the kind of value being published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 </a:t>
            </a:r>
          </a:p>
          <a:p>
            <a:r>
              <a:rPr lang="en-US" dirty="0" smtClean="0"/>
              <a:t>To publish a value, call each of the registered functions</a:t>
            </a:r>
          </a:p>
          <a:p>
            <a:pPr lvl="1"/>
            <a:r>
              <a:rPr lang="en-US" dirty="0" smtClean="0"/>
              <a:t>It's a callback!</a:t>
            </a:r>
          </a:p>
          <a:p>
            <a:r>
              <a:rPr lang="en-US" dirty="0" smtClean="0"/>
              <a:t>These functions are called </a:t>
            </a:r>
            <a:r>
              <a:rPr lang="en-US" i="1" dirty="0" smtClean="0">
                <a:solidFill>
                  <a:srgbClr val="FF0000"/>
                </a:solidFill>
              </a:rPr>
              <a:t>delegates</a:t>
            </a:r>
            <a:r>
              <a:rPr lang="en-US" dirty="0" smtClean="0"/>
              <a:t> or </a:t>
            </a:r>
            <a:r>
              <a:rPr lang="en-US" i="1" dirty="0" smtClean="0">
                <a:solidFill>
                  <a:srgbClr val="FF0000"/>
                </a:solidFill>
              </a:rPr>
              <a:t>closures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60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Video Demonstration: </a:t>
            </a:r>
            <a:r>
              <a:rPr lang="en-US" dirty="0" err="1" smtClean="0"/>
              <a:t>delegates.rkt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http://www.youtube.com/watch?v=01ZbNpkGbho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39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 for Lesson 11.6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Publish-Subscribe is a programming pattern for implementing push-style communication between objects over time.</a:t>
            </a:r>
          </a:p>
          <a:p>
            <a:r>
              <a:rPr lang="en-US" dirty="0" smtClean="0"/>
              <a:t>In pub-sub, a publisher keeps a list of subscribers.</a:t>
            </a:r>
          </a:p>
          <a:p>
            <a:r>
              <a:rPr lang="en-US" dirty="0" smtClean="0"/>
              <a:t>When the publisher changes state, it sends a message notifying each of its subscribers about the state change.</a:t>
            </a:r>
          </a:p>
          <a:p>
            <a:r>
              <a:rPr lang="en-US" dirty="0" smtClean="0"/>
              <a:t>Each subscriber changes its local state to take note of the messages it receives from the publisher.</a:t>
            </a:r>
          </a:p>
          <a:p>
            <a:r>
              <a:rPr lang="en-US" dirty="0" smtClean="0"/>
              <a:t>Now, the subscriber can consult its local state instead of sending queries to the publisher.</a:t>
            </a:r>
          </a:p>
          <a:p>
            <a:r>
              <a:rPr lang="en-US" dirty="0" smtClean="0"/>
              <a:t>Good if queries are much more frequent than state changes.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7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371600" y="4343400"/>
            <a:ext cx="2362200" cy="1371600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box = box1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x = 100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y =  50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right-edge = ...</a:t>
            </a:r>
            <a:endParaRPr lang="en-US" b="1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3810000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ball1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5715000" y="990600"/>
            <a:ext cx="0" cy="45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315200" y="838200"/>
            <a:ext cx="0" cy="45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14400" y="297180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f1</a:t>
            </a:r>
            <a:endParaRPr lang="en-US" dirty="0"/>
          </a:p>
        </p:txBody>
      </p:sp>
      <p:grpSp>
        <p:nvGrpSpPr>
          <p:cNvPr id="2" name="Group 14"/>
          <p:cNvGrpSpPr/>
          <p:nvPr/>
        </p:nvGrpSpPr>
        <p:grpSpPr>
          <a:xfrm>
            <a:off x="2133600" y="3429000"/>
            <a:ext cx="3200400" cy="381000"/>
            <a:chOff x="2247900" y="3200400"/>
            <a:chExt cx="3097323" cy="381000"/>
          </a:xfrm>
        </p:grpSpPr>
        <p:sp>
          <p:nvSpPr>
            <p:cNvPr id="7" name="TextBox 6"/>
            <p:cNvSpPr txBox="1"/>
            <p:nvPr/>
          </p:nvSpPr>
          <p:spPr>
            <a:xfrm>
              <a:off x="2247900" y="3206234"/>
              <a:ext cx="30973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onsolas" pitchFamily="49" charset="0"/>
                  <a:cs typeface="Consolas" pitchFamily="49" charset="0"/>
                </a:rPr>
                <a:t>(lambda (n) (set!   n))</a:t>
              </a:r>
              <a:endParaRPr lang="en-US" b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2285442" y="3200400"/>
              <a:ext cx="2895600" cy="381000"/>
            </a:xfrm>
            <a:prstGeom prst="roundRect">
              <a:avLst/>
            </a:pr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010400" y="457200"/>
            <a:ext cx="640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box1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715000" y="1447800"/>
            <a:ext cx="1524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791200" y="1066800"/>
            <a:ext cx="1456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(subscribe f1)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410200" y="609600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ball1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7391400" y="2895600"/>
            <a:ext cx="1371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543800" y="2514600"/>
            <a:ext cx="1132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on-mouse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7239000" y="2895600"/>
            <a:ext cx="152400" cy="2209800"/>
          </a:xfrm>
          <a:prstGeom prst="rect">
            <a:avLst/>
          </a:prstGeom>
          <a:solidFill>
            <a:srgbClr val="FFC000">
              <a:alpha val="50000"/>
            </a:srgbClr>
          </a:solidFill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418078" y="3048000"/>
            <a:ext cx="172592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right-edge = 250</a:t>
            </a:r>
          </a:p>
          <a:p>
            <a:endParaRPr lang="en-US" dirty="0" smtClean="0"/>
          </a:p>
          <a:p>
            <a:r>
              <a:rPr lang="en-US" dirty="0" smtClean="0"/>
              <a:t>(publish 250)</a:t>
            </a:r>
          </a:p>
          <a:p>
            <a:endParaRPr lang="en-US" dirty="0" smtClean="0"/>
          </a:p>
          <a:p>
            <a:r>
              <a:rPr lang="en-US" dirty="0" smtClean="0"/>
              <a:t>(f1 </a:t>
            </a:r>
            <a:r>
              <a:rPr lang="en-US" dirty="0" smtClean="0">
                <a:solidFill>
                  <a:srgbClr val="FF0000"/>
                </a:solidFill>
              </a:rPr>
              <a:t>250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5638800" y="990600"/>
            <a:ext cx="152400" cy="1143000"/>
          </a:xfrm>
          <a:prstGeom prst="rect">
            <a:avLst/>
          </a:prstGeom>
          <a:solidFill>
            <a:srgbClr val="FFC000">
              <a:alpha val="50000"/>
            </a:srgbClr>
          </a:solidFill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7239000" y="1447800"/>
            <a:ext cx="152400" cy="762000"/>
          </a:xfrm>
          <a:prstGeom prst="rect">
            <a:avLst/>
          </a:prstGeom>
          <a:solidFill>
            <a:srgbClr val="FFC000">
              <a:alpha val="50000"/>
            </a:srgbClr>
          </a:solidFill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467600" y="1447800"/>
            <a:ext cx="14090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subscribers =</a:t>
            </a:r>
          </a:p>
          <a:p>
            <a:r>
              <a:rPr lang="en-US" dirty="0" smtClean="0"/>
              <a:t> (</a:t>
            </a:r>
            <a:r>
              <a:rPr lang="en-US" smtClean="0"/>
              <a:t>list f1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696200" y="44958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250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1000" y="762000"/>
            <a:ext cx="45139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Publishing through a delegate</a:t>
            </a:r>
            <a:endParaRPr lang="en-US" sz="2800" dirty="0"/>
          </a:p>
        </p:txBody>
      </p:sp>
      <p:cxnSp>
        <p:nvCxnSpPr>
          <p:cNvPr id="4" name="Straight Arrow Connector 3"/>
          <p:cNvCxnSpPr>
            <a:stCxn id="9" idx="3"/>
          </p:cNvCxnSpPr>
          <p:nvPr/>
        </p:nvCxnSpPr>
        <p:spPr>
          <a:xfrm>
            <a:off x="1401919" y="3994666"/>
            <a:ext cx="388781" cy="34873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12" idx="3"/>
            <a:endCxn id="7" idx="1"/>
          </p:cNvCxnSpPr>
          <p:nvPr/>
        </p:nvCxnSpPr>
        <p:spPr>
          <a:xfrm>
            <a:off x="1286618" y="3156466"/>
            <a:ext cx="846982" cy="46303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 23"/>
          <p:cNvSpPr/>
          <p:nvPr/>
        </p:nvSpPr>
        <p:spPr>
          <a:xfrm>
            <a:off x="2832100" y="3619500"/>
            <a:ext cx="1701800" cy="1790700"/>
          </a:xfrm>
          <a:custGeom>
            <a:avLst/>
            <a:gdLst>
              <a:gd name="connsiteX0" fmla="*/ 889000 w 889000"/>
              <a:gd name="connsiteY0" fmla="*/ 0 h 1435100"/>
              <a:gd name="connsiteX1" fmla="*/ 889000 w 889000"/>
              <a:gd name="connsiteY1" fmla="*/ 546100 h 1435100"/>
              <a:gd name="connsiteX2" fmla="*/ 0 w 889000"/>
              <a:gd name="connsiteY2" fmla="*/ 1435100 h 143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000" h="1435100">
                <a:moveTo>
                  <a:pt x="889000" y="0"/>
                </a:moveTo>
                <a:lnTo>
                  <a:pt x="889000" y="546100"/>
                </a:lnTo>
                <a:lnTo>
                  <a:pt x="0" y="1435100"/>
                </a:lnTo>
              </a:path>
            </a:pathLst>
          </a:custGeom>
          <a:noFill/>
          <a:ln w="127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36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84224E-6 C -0.03159 0.09161 -0.06302 0.18344 -0.10191 0.13463 C -0.1408 0.08582 -0.16406 -0.24358 -0.23385 -0.29354 C -0.30364 -0.34351 -0.49722 -0.18968 -0.52031 -0.16585 C -0.5434 -0.14203 -0.39809 -0.18205 -0.37274 -0.15035 C -0.34739 -0.11866 -0.34757 -0.01827 -0.36788 0.02452 C -0.38819 0.06732 -0.46857 0.08906 -0.49514 0.10595 " pathEditMode="relative" rAng="0" ptsTypes="aaaaaaa">
                                      <p:cBhvr>
                                        <p:cTn id="70" dur="3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00" y="-8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  <p:bldP spid="12" grpId="0"/>
      <p:bldP spid="16" grpId="0"/>
      <p:bldP spid="22" grpId="0"/>
      <p:bldP spid="23" grpId="0"/>
      <p:bldP spid="26" grpId="0"/>
      <p:bldP spid="27" grpId="0" animBg="1"/>
      <p:bldP spid="31" grpId="0" animBg="1"/>
      <p:bldP spid="32" grpId="0" animBg="1"/>
      <p:bldP spid="35" grpId="0"/>
      <p:bldP spid="36" grpId="0"/>
      <p:bldP spid="36" grpId="1"/>
      <p:bldP spid="2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Whose </a:t>
            </a:r>
            <a:r>
              <a:rPr lang="en-US" b="1" dirty="0" smtClean="0"/>
              <a:t>right-edge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When </a:t>
            </a:r>
            <a:r>
              <a:rPr lang="en-US" dirty="0"/>
              <a:t>we </a:t>
            </a:r>
            <a:r>
              <a:rPr lang="en-US" dirty="0" smtClean="0"/>
              <a:t>write</a:t>
            </a:r>
            <a:endParaRPr lang="en-US" dirty="0"/>
          </a:p>
          <a:p>
            <a:pPr marL="0" indent="0" algn="ctr">
              <a:buNone/>
            </a:pPr>
            <a:r>
              <a:rPr lang="en-US" b="1" dirty="0"/>
              <a:t>(lambda (n) (set! right-edge n))</a:t>
            </a:r>
          </a:p>
          <a:p>
            <a:pPr marL="400050" lvl="1" indent="0">
              <a:buNone/>
            </a:pPr>
            <a:r>
              <a:rPr lang="en-US" sz="3200" dirty="0" smtClean="0"/>
              <a:t>we </a:t>
            </a:r>
            <a:r>
              <a:rPr lang="en-US" sz="3200" dirty="0"/>
              <a:t>are referring to the </a:t>
            </a:r>
            <a:r>
              <a:rPr lang="en-US" sz="3200" b="1" dirty="0"/>
              <a:t>right-edge</a:t>
            </a:r>
            <a:r>
              <a:rPr lang="en-US" sz="3200" dirty="0"/>
              <a:t> field in this object</a:t>
            </a:r>
            <a:r>
              <a:rPr lang="en-US" sz="3200" dirty="0" smtClean="0"/>
              <a:t>.</a:t>
            </a:r>
          </a:p>
          <a:p>
            <a:pPr marL="457200" indent="-457200"/>
            <a:r>
              <a:rPr lang="en-US" sz="3600" dirty="0" smtClean="0"/>
              <a:t>The next slide shows a similar </a:t>
            </a:r>
            <a:r>
              <a:rPr lang="en-US" sz="3600" dirty="0"/>
              <a:t>diagram </a:t>
            </a:r>
            <a:r>
              <a:rPr lang="en-US" sz="3600" dirty="0" smtClean="0"/>
              <a:t>illustrating what </a:t>
            </a:r>
            <a:r>
              <a:rPr lang="en-US" sz="3600" dirty="0"/>
              <a:t>happens when there are two balls in the world.  </a:t>
            </a:r>
            <a:endParaRPr lang="en-US" sz="3600" dirty="0" smtClean="0"/>
          </a:p>
          <a:p>
            <a:pPr marL="457200" indent="-457200"/>
            <a:r>
              <a:rPr lang="en-US" sz="3600" dirty="0" smtClean="0"/>
              <a:t>Each </a:t>
            </a:r>
            <a:r>
              <a:rPr lang="en-US" sz="3600" dirty="0"/>
              <a:t>ball has its own delegate, which refers to its own </a:t>
            </a:r>
            <a:r>
              <a:rPr lang="en-US" sz="3600" b="1" dirty="0"/>
              <a:t>right-edge</a:t>
            </a:r>
            <a:r>
              <a:rPr lang="en-US" sz="3600" dirty="0"/>
              <a:t> field.</a:t>
            </a:r>
          </a:p>
          <a:p>
            <a:pPr marL="400050" lvl="1" indent="0">
              <a:buNone/>
            </a:pP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81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7315200" y="838200"/>
            <a:ext cx="0" cy="45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9"/>
          <p:cNvGrpSpPr/>
          <p:nvPr/>
        </p:nvGrpSpPr>
        <p:grpSpPr>
          <a:xfrm>
            <a:off x="76200" y="3810000"/>
            <a:ext cx="4468923" cy="2743200"/>
            <a:chOff x="762000" y="2971800"/>
            <a:chExt cx="4468923" cy="2743200"/>
          </a:xfrm>
        </p:grpSpPr>
        <p:sp>
          <p:nvSpPr>
            <p:cNvPr id="5" name="Rounded Rectangle 4"/>
            <p:cNvSpPr/>
            <p:nvPr/>
          </p:nvSpPr>
          <p:spPr>
            <a:xfrm>
              <a:off x="1371600" y="4343400"/>
              <a:ext cx="2362200" cy="1371600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box = box1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  x = 120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  y =  75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right-edge = ...</a:t>
              </a:r>
              <a:endParaRPr lang="en-US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62000" y="3810000"/>
              <a:ext cx="6399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ball2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14400" y="29718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f2</a:t>
              </a:r>
              <a:endParaRPr lang="en-US" dirty="0"/>
            </a:p>
          </p:txBody>
        </p:sp>
        <p:grpSp>
          <p:nvGrpSpPr>
            <p:cNvPr id="3" name="Group 14"/>
            <p:cNvGrpSpPr/>
            <p:nvPr/>
          </p:nvGrpSpPr>
          <p:grpSpPr>
            <a:xfrm>
              <a:off x="2133600" y="3429000"/>
              <a:ext cx="3097323" cy="381000"/>
              <a:chOff x="2247900" y="3200400"/>
              <a:chExt cx="3097323" cy="381000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2247900" y="3206234"/>
                <a:ext cx="30973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latin typeface="Consolas" pitchFamily="49" charset="0"/>
                    <a:cs typeface="Consolas" pitchFamily="49" charset="0"/>
                  </a:rPr>
                  <a:t>(lambda (n) (set!   n))</a:t>
                </a:r>
                <a:endParaRPr lang="en-US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2285442" y="3200400"/>
                <a:ext cx="3010458" cy="381000"/>
              </a:xfrm>
              <a:prstGeom prst="roundRect">
                <a:avLst/>
              </a:prstGeom>
              <a:ln w="1270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" name="TextBox 15"/>
          <p:cNvSpPr txBox="1"/>
          <p:nvPr/>
        </p:nvSpPr>
        <p:spPr>
          <a:xfrm>
            <a:off x="7010400" y="457200"/>
            <a:ext cx="640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box1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029200" y="1447800"/>
            <a:ext cx="2209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410200" y="1066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(subscribe f1)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543800" y="3505200"/>
            <a:ext cx="1132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on-mouse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7391400" y="3886200"/>
            <a:ext cx="1371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7239000" y="3886200"/>
            <a:ext cx="152400" cy="2209800"/>
          </a:xfrm>
          <a:prstGeom prst="rect">
            <a:avLst/>
          </a:prstGeom>
          <a:solidFill>
            <a:srgbClr val="FFC000">
              <a:alpha val="50000"/>
            </a:srgbClr>
          </a:solidFill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418078" y="4038600"/>
            <a:ext cx="172592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right-edge = 250</a:t>
            </a:r>
          </a:p>
          <a:p>
            <a:endParaRPr lang="en-US" dirty="0" smtClean="0"/>
          </a:p>
          <a:p>
            <a:r>
              <a:rPr lang="en-US" dirty="0" smtClean="0"/>
              <a:t>(publish 250)</a:t>
            </a:r>
          </a:p>
          <a:p>
            <a:endParaRPr lang="en-US" dirty="0" smtClean="0"/>
          </a:p>
          <a:p>
            <a:r>
              <a:rPr lang="en-US" dirty="0" smtClean="0"/>
              <a:t>(f2 </a:t>
            </a:r>
            <a:r>
              <a:rPr lang="en-US" dirty="0" smtClean="0">
                <a:solidFill>
                  <a:srgbClr val="FF0000"/>
                </a:solidFill>
              </a:rPr>
              <a:t>250</a:t>
            </a:r>
            <a:r>
              <a:rPr lang="en-US" dirty="0" smtClean="0"/>
              <a:t>)</a:t>
            </a:r>
          </a:p>
          <a:p>
            <a:r>
              <a:rPr lang="en-US" smtClean="0"/>
              <a:t>(f1 </a:t>
            </a:r>
            <a:r>
              <a:rPr lang="en-US" dirty="0" smtClean="0">
                <a:solidFill>
                  <a:srgbClr val="92D050"/>
                </a:solidFill>
              </a:rPr>
              <a:t>250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4953000" y="990600"/>
            <a:ext cx="0" cy="45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648200" y="609600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ball1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4876800" y="990600"/>
            <a:ext cx="152400" cy="609600"/>
          </a:xfrm>
          <a:prstGeom prst="rect">
            <a:avLst/>
          </a:prstGeom>
          <a:solidFill>
            <a:srgbClr val="FFC000">
              <a:alpha val="50000"/>
            </a:srgbClr>
          </a:solidFill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7239000" y="1447800"/>
            <a:ext cx="152400" cy="228600"/>
          </a:xfrm>
          <a:prstGeom prst="rect">
            <a:avLst/>
          </a:prstGeom>
          <a:solidFill>
            <a:srgbClr val="FFC000">
              <a:alpha val="50000"/>
            </a:srgbClr>
          </a:solidFill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467600" y="2438400"/>
            <a:ext cx="14090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subscribers =</a:t>
            </a:r>
          </a:p>
          <a:p>
            <a:r>
              <a:rPr lang="en-US" dirty="0" smtClean="0"/>
              <a:t> (list f2 </a:t>
            </a:r>
            <a:r>
              <a:rPr lang="en-US" dirty="0"/>
              <a:t>f</a:t>
            </a:r>
            <a:r>
              <a:rPr lang="en-US" dirty="0" smtClean="0"/>
              <a:t>1)</a:t>
            </a:r>
            <a:endParaRPr lang="en-US" dirty="0"/>
          </a:p>
        </p:txBody>
      </p:sp>
      <p:cxnSp>
        <p:nvCxnSpPr>
          <p:cNvPr id="46" name="Straight Connector 45"/>
          <p:cNvCxnSpPr/>
          <p:nvPr/>
        </p:nvCxnSpPr>
        <p:spPr>
          <a:xfrm>
            <a:off x="5562600" y="990600"/>
            <a:ext cx="0" cy="45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257800" y="609600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ball2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5486400" y="1752600"/>
            <a:ext cx="152400" cy="609600"/>
          </a:xfrm>
          <a:prstGeom prst="rect">
            <a:avLst/>
          </a:prstGeom>
          <a:solidFill>
            <a:srgbClr val="FFC000">
              <a:alpha val="50000"/>
            </a:srgbClr>
          </a:solidFill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7239000" y="2209800"/>
            <a:ext cx="152400" cy="228600"/>
          </a:xfrm>
          <a:prstGeom prst="rect">
            <a:avLst/>
          </a:prstGeom>
          <a:solidFill>
            <a:srgbClr val="FFC000">
              <a:alpha val="50000"/>
            </a:srgbClr>
          </a:solidFill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5715000" y="1828800"/>
            <a:ext cx="1456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(subscribe f2)</a:t>
            </a:r>
            <a:endParaRPr lang="en-US" dirty="0"/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5638800" y="2209800"/>
            <a:ext cx="1600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8305800" y="54102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250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8305800" y="51054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250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038600" y="6324600"/>
            <a:ext cx="42034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Many balls, many delegates</a:t>
            </a:r>
            <a:endParaRPr lang="en-US" sz="2800" dirty="0"/>
          </a:p>
        </p:txBody>
      </p:sp>
      <p:cxnSp>
        <p:nvCxnSpPr>
          <p:cNvPr id="54" name="Straight Arrow Connector 53"/>
          <p:cNvCxnSpPr>
            <a:endCxn id="7" idx="1"/>
          </p:cNvCxnSpPr>
          <p:nvPr/>
        </p:nvCxnSpPr>
        <p:spPr>
          <a:xfrm>
            <a:off x="524618" y="3994666"/>
            <a:ext cx="923182" cy="4630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9" idx="3"/>
          </p:cNvCxnSpPr>
          <p:nvPr/>
        </p:nvCxnSpPr>
        <p:spPr>
          <a:xfrm>
            <a:off x="716119" y="4832866"/>
            <a:ext cx="271433" cy="3487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reeform 50"/>
          <p:cNvSpPr/>
          <p:nvPr/>
        </p:nvSpPr>
        <p:spPr>
          <a:xfrm>
            <a:off x="3048000" y="4443412"/>
            <a:ext cx="804014" cy="1630947"/>
          </a:xfrm>
          <a:custGeom>
            <a:avLst/>
            <a:gdLst>
              <a:gd name="connsiteX0" fmla="*/ 371475 w 371475"/>
              <a:gd name="connsiteY0" fmla="*/ 0 h 1314450"/>
              <a:gd name="connsiteX1" fmla="*/ 371475 w 371475"/>
              <a:gd name="connsiteY1" fmla="*/ 942975 h 1314450"/>
              <a:gd name="connsiteX2" fmla="*/ 0 w 371475"/>
              <a:gd name="connsiteY2" fmla="*/ 1314450 h 131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475" h="1314450">
                <a:moveTo>
                  <a:pt x="371475" y="0"/>
                </a:moveTo>
                <a:lnTo>
                  <a:pt x="371475" y="942975"/>
                </a:lnTo>
                <a:lnTo>
                  <a:pt x="0" y="1314450"/>
                </a:lnTo>
              </a:path>
            </a:pathLst>
          </a:custGeom>
          <a:noFill/>
          <a:ln w="127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>
            <a:off x="634261" y="1327666"/>
            <a:ext cx="2362200" cy="1720334"/>
            <a:chOff x="634261" y="1327666"/>
            <a:chExt cx="2362200" cy="1720334"/>
          </a:xfrm>
        </p:grpSpPr>
        <p:cxnSp>
          <p:nvCxnSpPr>
            <p:cNvPr id="33" name="Straight Arrow Connector 32"/>
            <p:cNvCxnSpPr>
              <a:stCxn id="38" idx="3"/>
            </p:cNvCxnSpPr>
            <p:nvPr/>
          </p:nvCxnSpPr>
          <p:spPr>
            <a:xfrm>
              <a:off x="664580" y="1327666"/>
              <a:ext cx="322972" cy="34873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ounded Rectangle 33"/>
            <p:cNvSpPr/>
            <p:nvPr/>
          </p:nvSpPr>
          <p:spPr>
            <a:xfrm>
              <a:off x="634261" y="1676400"/>
              <a:ext cx="2362200" cy="1371600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box = box1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  x = 100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  y =  50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right-edge = ...</a:t>
              </a:r>
              <a:endParaRPr lang="en-US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24661" y="1143000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ball1</a:t>
            </a:r>
            <a:endParaRPr lang="en-US" dirty="0"/>
          </a:p>
        </p:txBody>
      </p:sp>
      <p:grpSp>
        <p:nvGrpSpPr>
          <p:cNvPr id="61" name="Group 60"/>
          <p:cNvGrpSpPr/>
          <p:nvPr/>
        </p:nvGrpSpPr>
        <p:grpSpPr>
          <a:xfrm>
            <a:off x="152400" y="304800"/>
            <a:ext cx="4419600" cy="2162175"/>
            <a:chOff x="152400" y="304800"/>
            <a:chExt cx="4419600" cy="2162175"/>
          </a:xfrm>
        </p:grpSpPr>
        <p:sp>
          <p:nvSpPr>
            <p:cNvPr id="41" name="TextBox 40"/>
            <p:cNvSpPr txBox="1"/>
            <p:nvPr/>
          </p:nvSpPr>
          <p:spPr>
            <a:xfrm>
              <a:off x="152400" y="3048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f1</a:t>
              </a:r>
              <a:endParaRPr lang="en-US" dirty="0"/>
            </a:p>
          </p:txBody>
        </p:sp>
        <p:grpSp>
          <p:nvGrpSpPr>
            <p:cNvPr id="8" name="Group 14"/>
            <p:cNvGrpSpPr/>
            <p:nvPr/>
          </p:nvGrpSpPr>
          <p:grpSpPr>
            <a:xfrm>
              <a:off x="1371600" y="762000"/>
              <a:ext cx="3200400" cy="381000"/>
              <a:chOff x="2247900" y="3200400"/>
              <a:chExt cx="3200400" cy="381000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2247900" y="3206234"/>
                <a:ext cx="3200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Consolas" pitchFamily="49" charset="0"/>
                    <a:cs typeface="Consolas" pitchFamily="49" charset="0"/>
                  </a:rPr>
                  <a:t>(lambda (n) (set!   n))</a:t>
                </a:r>
                <a:endParaRPr lang="en-US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45" name="Rounded Rectangle 13"/>
              <p:cNvSpPr/>
              <p:nvPr/>
            </p:nvSpPr>
            <p:spPr>
              <a:xfrm>
                <a:off x="2285442" y="3200400"/>
                <a:ext cx="3010458" cy="381000"/>
              </a:xfrm>
              <a:prstGeom prst="roundRect">
                <a:avLst/>
              </a:prstGeom>
              <a:ln w="1270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8" name="Straight Arrow Connector 17"/>
            <p:cNvCxnSpPr>
              <a:stCxn id="41" idx="3"/>
              <a:endCxn id="45" idx="1"/>
            </p:cNvCxnSpPr>
            <p:nvPr/>
          </p:nvCxnSpPr>
          <p:spPr>
            <a:xfrm>
              <a:off x="524618" y="489466"/>
              <a:ext cx="884524" cy="46303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Freeform 59"/>
            <p:cNvSpPr/>
            <p:nvPr/>
          </p:nvSpPr>
          <p:spPr>
            <a:xfrm>
              <a:off x="3005987" y="990600"/>
              <a:ext cx="727814" cy="1476375"/>
            </a:xfrm>
            <a:custGeom>
              <a:avLst/>
              <a:gdLst>
                <a:gd name="connsiteX0" fmla="*/ 371475 w 371475"/>
                <a:gd name="connsiteY0" fmla="*/ 0 h 1314450"/>
                <a:gd name="connsiteX1" fmla="*/ 371475 w 371475"/>
                <a:gd name="connsiteY1" fmla="*/ 942975 h 1314450"/>
                <a:gd name="connsiteX2" fmla="*/ 0 w 371475"/>
                <a:gd name="connsiteY2" fmla="*/ 1314450 h 131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475" h="1314450">
                  <a:moveTo>
                    <a:pt x="371475" y="0"/>
                  </a:moveTo>
                  <a:lnTo>
                    <a:pt x="371475" y="942975"/>
                  </a:lnTo>
                  <a:lnTo>
                    <a:pt x="0" y="131445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2378647" y="248307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250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378647" y="365603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250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429835" y="5979953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250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436097" y="390873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250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2" grpId="0"/>
      <p:bldP spid="26" grpId="0"/>
      <p:bldP spid="27" grpId="0" animBg="1"/>
      <p:bldP spid="23" grpId="0"/>
      <p:bldP spid="31" grpId="0" animBg="1"/>
      <p:bldP spid="32" grpId="0" animBg="1"/>
      <p:bldP spid="47" grpId="0"/>
      <p:bldP spid="48" grpId="0" animBg="1"/>
      <p:bldP spid="64" grpId="0"/>
      <p:bldP spid="64" grpId="1"/>
      <p:bldP spid="66" grpId="0"/>
      <p:bldP spid="66" grpId="1"/>
      <p:bldP spid="51" grpId="0" animBg="1"/>
      <p:bldP spid="38" grpId="0"/>
      <p:bldP spid="69" grpId="0"/>
      <p:bldP spid="70" grpId="0"/>
      <p:bldP spid="70" grpId="1"/>
      <p:bldP spid="71" grpId="0"/>
      <p:bldP spid="72" grpId="0"/>
      <p:bldP spid="72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to use publish-subscribe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Metaphor:  </a:t>
            </a:r>
          </a:p>
          <a:p>
            <a:pPr lvl="1"/>
            <a:r>
              <a:rPr lang="en-US" dirty="0" smtClean="0"/>
              <a:t>"you" are an information-supplier</a:t>
            </a:r>
          </a:p>
          <a:p>
            <a:pPr lvl="1"/>
            <a:r>
              <a:rPr lang="en-US" dirty="0" smtClean="0"/>
              <a:t>You have many people that  depend on your information</a:t>
            </a:r>
          </a:p>
          <a:p>
            <a:r>
              <a:rPr lang="en-US" dirty="0" smtClean="0"/>
              <a:t>Your information changes rarely, so most of your dependents' questions are redundant</a:t>
            </a:r>
          </a:p>
          <a:p>
            <a:r>
              <a:rPr lang="en-US" dirty="0" smtClean="0"/>
              <a:t>You don't know who needs your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11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uses of publish-subscribe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whenever you need to disseminate information to people you don't know.</a:t>
            </a:r>
          </a:p>
          <a:p>
            <a:r>
              <a:rPr lang="en-US" dirty="0" smtClean="0"/>
              <a:t>They sign up once, and then you promise to update them when something happens to you (</a:t>
            </a:r>
            <a:r>
              <a:rPr lang="en-US" dirty="0" err="1" smtClean="0"/>
              <a:t>eg</a:t>
            </a:r>
            <a:r>
              <a:rPr lang="en-US" dirty="0" smtClean="0"/>
              <a:t> your information changes)</a:t>
            </a:r>
          </a:p>
          <a:p>
            <a:r>
              <a:rPr lang="en-US" dirty="0" smtClean="0"/>
              <a:t>Both you and your subscribers must be </a:t>
            </a:r>
            <a:r>
              <a:rPr lang="en-US" dirty="0" err="1" smtClean="0"/>
              <a:t>stateful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34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multiple viewers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Imagine: some temperature is being monitored/</a:t>
            </a:r>
            <a:r>
              <a:rPr lang="en-US" dirty="0" err="1" smtClean="0"/>
              <a:t>modelled</a:t>
            </a:r>
            <a:r>
              <a:rPr lang="en-US" dirty="0" smtClean="0"/>
              <a:t>/controlled</a:t>
            </a:r>
          </a:p>
          <a:p>
            <a:r>
              <a:rPr lang="en-US" dirty="0" smtClean="0"/>
              <a:t>Multiple viewers:</a:t>
            </a:r>
          </a:p>
          <a:p>
            <a:pPr lvl="1"/>
            <a:r>
              <a:rPr lang="en-US" dirty="0" smtClean="0"/>
              <a:t>display in Celsius   </a:t>
            </a:r>
          </a:p>
          <a:p>
            <a:pPr lvl="1"/>
            <a:r>
              <a:rPr lang="en-US" dirty="0" smtClean="0"/>
              <a:t>display in Fahrenheit</a:t>
            </a:r>
          </a:p>
          <a:p>
            <a:pPr lvl="1"/>
            <a:r>
              <a:rPr lang="en-US" dirty="0" smtClean="0"/>
              <a:t>display on a slider</a:t>
            </a:r>
          </a:p>
          <a:p>
            <a:r>
              <a:rPr lang="en-US" dirty="0" smtClean="0"/>
              <a:t>May want to change/add viewers dynamically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37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Objects may need to know each other's identity:</a:t>
            </a:r>
          </a:p>
          <a:p>
            <a:pPr lvl="1"/>
            <a:r>
              <a:rPr lang="en-US" dirty="0" smtClean="0"/>
              <a:t>either to </a:t>
            </a:r>
            <a:r>
              <a:rPr lang="en-US" i="1" dirty="0" smtClean="0">
                <a:solidFill>
                  <a:srgbClr val="FF0000"/>
                </a:solidFill>
              </a:rPr>
              <a:t>pull</a:t>
            </a:r>
            <a:r>
              <a:rPr lang="en-US" dirty="0" smtClean="0"/>
              <a:t> information from that object</a:t>
            </a:r>
          </a:p>
          <a:p>
            <a:pPr lvl="1"/>
            <a:r>
              <a:rPr lang="en-US" dirty="0" smtClean="0"/>
              <a:t>or to </a:t>
            </a:r>
            <a:r>
              <a:rPr lang="en-US" i="1" dirty="0" smtClean="0">
                <a:solidFill>
                  <a:srgbClr val="FF0000"/>
                </a:solidFill>
              </a:rPr>
              <a:t>push</a:t>
            </a:r>
            <a:r>
              <a:rPr lang="en-US" dirty="0" smtClean="0"/>
              <a:t> information to that object</a:t>
            </a:r>
          </a:p>
          <a:p>
            <a:r>
              <a:rPr lang="en-US" dirty="0" smtClean="0"/>
              <a:t>Publish-subscribe enables you to send information to objects you don't know about</a:t>
            </a:r>
          </a:p>
          <a:p>
            <a:pPr lvl="1"/>
            <a:r>
              <a:rPr lang="en-US" dirty="0" smtClean="0"/>
              <a:t>objects register with you ("subscribe")</a:t>
            </a:r>
          </a:p>
          <a:p>
            <a:pPr lvl="1"/>
            <a:r>
              <a:rPr lang="en-US" dirty="0" smtClean="0"/>
              <a:t>you send them messages ("publish") when your information changes</a:t>
            </a:r>
          </a:p>
          <a:p>
            <a:pPr lvl="1"/>
            <a:r>
              <a:rPr lang="en-US" dirty="0" smtClean="0"/>
              <a:t>must agree on protocol for transmission</a:t>
            </a:r>
          </a:p>
          <a:p>
            <a:pPr lvl="2"/>
            <a:r>
              <a:rPr lang="en-US" dirty="0" err="1" smtClean="0"/>
              <a:t>eg</a:t>
            </a:r>
            <a:r>
              <a:rPr lang="en-US" dirty="0" smtClean="0"/>
              <a:t>: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method-name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i="1" dirty="0" smtClean="0">
                <a:latin typeface="Consolas" pitchFamily="49" charset="0"/>
                <a:cs typeface="Consolas" pitchFamily="49" charset="0"/>
              </a:rPr>
              <a:t>&lt;data&gt;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b="1" i="1" dirty="0" smtClean="0">
              <a:latin typeface="Consolas" pitchFamily="49" charset="0"/>
              <a:cs typeface="Consolas" pitchFamily="49" charset="0"/>
            </a:endParaRPr>
          </a:p>
          <a:p>
            <a:pPr lvl="2"/>
            <a:r>
              <a:rPr lang="en-US" dirty="0" err="1" smtClean="0"/>
              <a:t>eg</a:t>
            </a:r>
            <a:r>
              <a:rPr lang="en-US" dirty="0" smtClean="0"/>
              <a:t>: call a registered closure with some data</a:t>
            </a:r>
          </a:p>
          <a:p>
            <a:pPr lvl="1"/>
            <a:r>
              <a:rPr lang="en-US" dirty="0" smtClean="0"/>
              <a:t>it's up to receiver to decide what to do with the data.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7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the </a:t>
            </a:r>
            <a:r>
              <a:rPr lang="en-US" dirty="0" smtClean="0"/>
              <a:t>relevant files in the Examples folder:</a:t>
            </a:r>
          </a:p>
          <a:p>
            <a:pPr lvl="1"/>
            <a:r>
              <a:rPr lang="en-US" dirty="0" smtClean="0"/>
              <a:t>publish-</a:t>
            </a:r>
            <a:r>
              <a:rPr lang="en-US" dirty="0" err="1" smtClean="0"/>
              <a:t>subscribe.rkt</a:t>
            </a:r>
            <a:r>
              <a:rPr lang="en-US" dirty="0" smtClean="0"/>
              <a:t>,  </a:t>
            </a:r>
          </a:p>
          <a:p>
            <a:pPr lvl="1"/>
            <a:r>
              <a:rPr lang="en-US" dirty="0" smtClean="0"/>
              <a:t>pub-sub-multiple-</a:t>
            </a:r>
            <a:r>
              <a:rPr lang="en-US" dirty="0" err="1" smtClean="0"/>
              <a:t>messages.rkt</a:t>
            </a:r>
            <a:r>
              <a:rPr lang="en-US" dirty="0" smtClean="0"/>
              <a:t>, and</a:t>
            </a:r>
          </a:p>
          <a:p>
            <a:pPr lvl="1"/>
            <a:r>
              <a:rPr lang="en-US" dirty="0" err="1" smtClean="0"/>
              <a:t>delegates.rkt</a:t>
            </a:r>
            <a:r>
              <a:rPr lang="en-US" smtClean="0"/>
              <a:t> </a:t>
            </a:r>
          </a:p>
          <a:p>
            <a:r>
              <a:rPr lang="en-US" smtClean="0"/>
              <a:t>If </a:t>
            </a:r>
            <a:r>
              <a:rPr lang="en-US" dirty="0" smtClean="0"/>
              <a:t>you have questions about this lesson, ask them on the Discussion Board</a:t>
            </a:r>
          </a:p>
          <a:p>
            <a:r>
              <a:rPr lang="en-US" dirty="0" smtClean="0"/>
              <a:t>Do Problem Set #10.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5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organize collaborating objects?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Principle of Least Knowledge:  </a:t>
            </a:r>
          </a:p>
          <a:p>
            <a:r>
              <a:rPr lang="en-US" dirty="0" smtClean="0"/>
              <a:t>Reveal only what's necessary.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Problem: how does the information get to where it's needed?</a:t>
            </a:r>
          </a:p>
          <a:p>
            <a:r>
              <a:rPr lang="en-US" dirty="0" smtClean="0"/>
              <a:t>We've already talked about this a little in Lesson 11.1</a:t>
            </a:r>
          </a:p>
          <a:p>
            <a:r>
              <a:rPr lang="en-US" dirty="0" smtClean="0"/>
              <a:t>What happens in a </a:t>
            </a:r>
            <a:r>
              <a:rPr lang="en-US" dirty="0" err="1" smtClean="0"/>
              <a:t>stateful</a:t>
            </a:r>
            <a:r>
              <a:rPr lang="en-US" dirty="0" smtClean="0"/>
              <a:t> system?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974080" y="1569720"/>
            <a:ext cx="2712720" cy="11582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First rule of good OO Design!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4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9-5-pull-mode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274638"/>
            <a:ext cx="6506551" cy="63789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a ball decide when to bounce in ball-</a:t>
            </a:r>
            <a:r>
              <a:rPr lang="en-US" dirty="0" err="1" smtClean="0"/>
              <a:t>factory.rkt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69067" y="6068836"/>
            <a:ext cx="46490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Ball </a:t>
            </a:r>
            <a:r>
              <a:rPr lang="en-US" sz="3200" i="1" dirty="0" smtClean="0">
                <a:solidFill>
                  <a:srgbClr val="FF0000"/>
                </a:solidFill>
              </a:rPr>
              <a:t>pulls</a:t>
            </a:r>
            <a:r>
              <a:rPr lang="en-US" sz="3200" dirty="0" smtClean="0"/>
              <a:t> info from the box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6918097" y="1767840"/>
            <a:ext cx="2043089" cy="21793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In ball-</a:t>
            </a:r>
            <a:r>
              <a:rPr lang="en-US" dirty="0" err="1"/>
              <a:t>factory.rkt</a:t>
            </a:r>
            <a:r>
              <a:rPr lang="en-US" dirty="0"/>
              <a:t>, every time the ball receives an </a:t>
            </a:r>
            <a:r>
              <a:rPr lang="en-US" b="1" dirty="0"/>
              <a:t>on-tick</a:t>
            </a:r>
            <a:r>
              <a:rPr lang="en-US" dirty="0"/>
              <a:t> message, it asks its box for the location of its right edge.  This is a pull model. </a:t>
            </a:r>
          </a:p>
        </p:txBody>
      </p:sp>
      <p:sp>
        <p:nvSpPr>
          <p:cNvPr id="4" name="Rectangle 3"/>
          <p:cNvSpPr/>
          <p:nvPr/>
        </p:nvSpPr>
        <p:spPr>
          <a:xfrm>
            <a:off x="6598057" y="4808220"/>
            <a:ext cx="2088743" cy="9601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Diagrams like this are called </a:t>
            </a:r>
            <a:r>
              <a:rPr lang="en-US" i="1" dirty="0"/>
              <a:t>sequence diagrams</a:t>
            </a:r>
            <a:r>
              <a:rPr lang="en-US" dirty="0"/>
              <a:t> in UML.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53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do better?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ball asks the box about its edge at every tick.</a:t>
            </a:r>
          </a:p>
          <a:p>
            <a:r>
              <a:rPr lang="en-US" dirty="0" smtClean="0"/>
              <a:t>But this information doesn't change very often.</a:t>
            </a:r>
          </a:p>
          <a:p>
            <a:r>
              <a:rPr lang="en-US" dirty="0" smtClean="0"/>
              <a:t>Better idea: Have the box send a "changed-edge" message to the balls only when the edge actually changes.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6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a </a:t>
            </a:r>
            <a:r>
              <a:rPr lang="en-US" i="1" dirty="0" smtClean="0">
                <a:solidFill>
                  <a:srgbClr val="FF0000"/>
                </a:solidFill>
              </a:rPr>
              <a:t>push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information changes, the person who changes it pushes it out to the people who need to know.</a:t>
            </a:r>
          </a:p>
          <a:p>
            <a:r>
              <a:rPr lang="en-US" dirty="0" smtClean="0"/>
              <a:t>How does the information-changer know who to tell?  </a:t>
            </a:r>
          </a:p>
          <a:p>
            <a:pPr lvl="1"/>
            <a:r>
              <a:rPr lang="en-US" dirty="0" smtClean="0"/>
              <a:t>The information-</a:t>
            </a:r>
            <a:r>
              <a:rPr lang="en-US" dirty="0" err="1" smtClean="0"/>
              <a:t>needer</a:t>
            </a:r>
            <a:r>
              <a:rPr lang="en-US" dirty="0" smtClean="0"/>
              <a:t> must </a:t>
            </a:r>
            <a:r>
              <a:rPr lang="en-US" i="1" dirty="0" smtClean="0">
                <a:solidFill>
                  <a:srgbClr val="FF0000"/>
                </a:solidFill>
              </a:rPr>
              <a:t>register</a:t>
            </a:r>
            <a:r>
              <a:rPr lang="en-US" dirty="0" smtClean="0"/>
              <a:t> with the information-changer.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45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 model, </a:t>
            </a:r>
            <a:r>
              <a:rPr lang="en-US" dirty="0" err="1" smtClean="0"/>
              <a:t>con'td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each ball must tell the box that it needs to hear about changes in the edge position.</a:t>
            </a:r>
          </a:p>
          <a:p>
            <a:r>
              <a:rPr lang="en-US" dirty="0" smtClean="0"/>
              <a:t>This means that the balls will now need to be </a:t>
            </a:r>
            <a:r>
              <a:rPr lang="en-US" dirty="0" err="1" smtClean="0"/>
              <a:t>stateful</a:t>
            </a:r>
            <a:r>
              <a:rPr lang="en-US" dirty="0" smtClean="0"/>
              <a:t>, too, so the box can find them.</a:t>
            </a:r>
          </a:p>
          <a:p>
            <a:r>
              <a:rPr lang="en-US" dirty="0" smtClean="0"/>
              <a:t>This pattern is called </a:t>
            </a:r>
            <a:r>
              <a:rPr lang="en-US" i="1" dirty="0" smtClean="0">
                <a:solidFill>
                  <a:srgbClr val="FF0000"/>
                </a:solidFill>
              </a:rPr>
              <a:t>publish/subscribe</a:t>
            </a:r>
          </a:p>
          <a:p>
            <a:pPr lvl="1"/>
            <a:r>
              <a:rPr lang="en-US" dirty="0" smtClean="0"/>
              <a:t>also called the </a:t>
            </a:r>
            <a:r>
              <a:rPr lang="en-US" i="1" dirty="0" smtClean="0">
                <a:solidFill>
                  <a:srgbClr val="FF0000"/>
                </a:solidFill>
              </a:rPr>
              <a:t>observer</a:t>
            </a:r>
            <a:r>
              <a:rPr lang="en-US" dirty="0" smtClean="0"/>
              <a:t> pattern.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74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Video Demonstration: </a:t>
            </a:r>
            <a:br>
              <a:rPr lang="en-US" dirty="0" smtClean="0"/>
            </a:br>
            <a:r>
              <a:rPr lang="en-US" dirty="0" smtClean="0"/>
              <a:t>publish-</a:t>
            </a:r>
            <a:r>
              <a:rPr lang="en-US" dirty="0" err="1" smtClean="0"/>
              <a:t>subscribe.rkt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http://www.youtube.com/watch?v=EsAO0QjCZbA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9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9-7-push-mode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0844" y="0"/>
            <a:ext cx="6458656" cy="68892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a ball decide when to bounce in publish-subscribe.rkt?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69067" y="6068836"/>
            <a:ext cx="59141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Box </a:t>
            </a:r>
            <a:r>
              <a:rPr lang="en-US" sz="3200" i="1" dirty="0" smtClean="0">
                <a:solidFill>
                  <a:srgbClr val="FF0000"/>
                </a:solidFill>
              </a:rPr>
              <a:t>pushes</a:t>
            </a:r>
            <a:r>
              <a:rPr lang="en-US" sz="3200" dirty="0" smtClean="0"/>
              <a:t> information to the ball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6685844" y="1417638"/>
            <a:ext cx="2423160" cy="12188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Here’s a similar diagram showing what happens in </a:t>
            </a:r>
            <a:r>
              <a:rPr lang="en-US" dirty="0" smtClean="0"/>
              <a:t>publish-</a:t>
            </a:r>
            <a:r>
              <a:rPr lang="en-US" dirty="0" err="1" smtClean="0"/>
              <a:t>subscribe.rkt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2880" y="1737360"/>
            <a:ext cx="2819400" cy="8991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1. </a:t>
            </a:r>
            <a:r>
              <a:rPr lang="en-US" dirty="0"/>
              <a:t>When the ball is created, it subscribes to notifications from the box</a:t>
            </a:r>
            <a:r>
              <a:rPr lang="en-US" dirty="0" smtClean="0"/>
              <a:t>.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24600" y="3215640"/>
            <a:ext cx="2819400" cy="1676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/>
              <a:t>2. When </a:t>
            </a:r>
            <a:r>
              <a:rPr lang="en-US" dirty="0"/>
              <a:t>the box receives a mouse drag, it sends out a message to all its subscribers notifying them of the new location of the edge. 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3063240"/>
            <a:ext cx="257556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/>
              <a:t>3. When </a:t>
            </a:r>
            <a:r>
              <a:rPr lang="en-US" dirty="0"/>
              <a:t>the ball receives this message, it updates its local </a:t>
            </a:r>
            <a:r>
              <a:rPr lang="en-US" b="1" dirty="0"/>
              <a:t>right-edge</a:t>
            </a:r>
            <a:r>
              <a:rPr lang="en-US" dirty="0"/>
              <a:t> field.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027" y="4687777"/>
            <a:ext cx="2013373" cy="213974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/>
              <a:t>4. When </a:t>
            </a:r>
            <a:r>
              <a:rPr lang="en-US" dirty="0"/>
              <a:t>the ball receives an on-tick message, it consults its local </a:t>
            </a:r>
            <a:r>
              <a:rPr lang="en-US" b="1" dirty="0"/>
              <a:t>right-edge</a:t>
            </a:r>
            <a:r>
              <a:rPr lang="en-US" dirty="0"/>
              <a:t> field to determine the current location of the right edge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783580" y="5011133"/>
            <a:ext cx="3291840" cy="107294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This is a </a:t>
            </a:r>
            <a:r>
              <a:rPr lang="en-US" i="1" dirty="0"/>
              <a:t>push</a:t>
            </a:r>
            <a:r>
              <a:rPr lang="en-US" dirty="0"/>
              <a:t> model:  the box pushes information to the ball for the ball’s later use.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40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9" grpId="0" animBg="1"/>
      <p:bldP spid="1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512eafeb2a760b0a8dbaced29b06ddf7554196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1645</Words>
  <Application>Microsoft Office PowerPoint</Application>
  <PresentationFormat>On-screen Show (4:3)</PresentationFormat>
  <Paragraphs>250</Paragraphs>
  <Slides>27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Consolas</vt:lpstr>
      <vt:lpstr>Helvetica Neue</vt:lpstr>
      <vt:lpstr>Office Theme</vt:lpstr>
      <vt:lpstr>Patterns of Interaction 2: Publish-Subscribe</vt:lpstr>
      <vt:lpstr>Key Points for Lesson 11.6</vt:lpstr>
      <vt:lpstr>How to organize collaborating objects?</vt:lpstr>
      <vt:lpstr>How does a ball decide when to bounce in ball-factory.rkt?</vt:lpstr>
      <vt:lpstr>Can we do better?</vt:lpstr>
      <vt:lpstr>This is a push model</vt:lpstr>
      <vt:lpstr>Push model, con'td</vt:lpstr>
      <vt:lpstr>Video Demonstration:  publish-subscribe.rkt</vt:lpstr>
      <vt:lpstr>How does a ball decide when to bounce in publish-subscribe.rkt?</vt:lpstr>
      <vt:lpstr>Extending pub-sub</vt:lpstr>
      <vt:lpstr>Design #1: Separate subscription lists</vt:lpstr>
      <vt:lpstr>Design #2: Single subscription list, multiple methods</vt:lpstr>
      <vt:lpstr>Design #3: Single subscription list, single method</vt:lpstr>
      <vt:lpstr>Represent messages in arguments</vt:lpstr>
      <vt:lpstr>Introduce data type of messages</vt:lpstr>
      <vt:lpstr>The agreement between publisher and subcriber</vt:lpstr>
      <vt:lpstr>A Shortcoming of publish-subscribe</vt:lpstr>
      <vt:lpstr>Doing pub-sub without relying on a common method name </vt:lpstr>
      <vt:lpstr>Video Demonstration: delegates.rkt</vt:lpstr>
      <vt:lpstr>PowerPoint Presentation</vt:lpstr>
      <vt:lpstr>Whose right-edge ?</vt:lpstr>
      <vt:lpstr>PowerPoint Presentation</vt:lpstr>
      <vt:lpstr>Reasons to use publish-subscribe</vt:lpstr>
      <vt:lpstr>Other uses of publish-subscribe</vt:lpstr>
      <vt:lpstr>Example: multiple viewers</vt:lpstr>
      <vt:lpstr>Summary</vt:lpstr>
      <vt:lpstr>Next Steps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Patterns of Interaction 2: Publish-Subscribe</dc:title>
  <dc:creator>wand</dc:creator>
  <cp:lastModifiedBy>Mitchell Wand</cp:lastModifiedBy>
  <cp:revision>12</cp:revision>
  <dcterms:created xsi:type="dcterms:W3CDTF">2013-11-14T21:36:17Z</dcterms:created>
  <dcterms:modified xsi:type="dcterms:W3CDTF">2014-11-17T23:02:06Z</dcterms:modified>
</cp:coreProperties>
</file>